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handoutMasterIdLst>
    <p:handoutMasterId r:id="rId23"/>
  </p:handoutMasterIdLst>
  <p:sldIdLst>
    <p:sldId id="256" r:id="rId2"/>
    <p:sldId id="279" r:id="rId3"/>
    <p:sldId id="278" r:id="rId4"/>
    <p:sldId id="276" r:id="rId5"/>
    <p:sldId id="277" r:id="rId6"/>
    <p:sldId id="257" r:id="rId7"/>
    <p:sldId id="258" r:id="rId8"/>
    <p:sldId id="280" r:id="rId9"/>
    <p:sldId id="259" r:id="rId10"/>
    <p:sldId id="281" r:id="rId11"/>
    <p:sldId id="270" r:id="rId12"/>
    <p:sldId id="261" r:id="rId13"/>
    <p:sldId id="271" r:id="rId14"/>
    <p:sldId id="262" r:id="rId15"/>
    <p:sldId id="263" r:id="rId16"/>
    <p:sldId id="265" r:id="rId17"/>
    <p:sldId id="266" r:id="rId18"/>
    <p:sldId id="268" r:id="rId19"/>
    <p:sldId id="269" r:id="rId20"/>
    <p:sldId id="272" r:id="rId21"/>
    <p:sldId id="273" r:id="rId2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0DE94F-B2E9-4DE1-9D6C-201A1DD90476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205E8B-6366-43FA-8F8E-E9144E37D24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8553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B9F51-D5A3-4747-AD7E-6A9C8DC4DC59}" type="datetimeFigureOut">
              <a:rPr lang="it-IT" smtClean="0"/>
              <a:t>20/05/2011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B1F2E4-0907-45DE-A607-EC62C59AAB1F}" type="slidenum">
              <a:rPr lang="it-IT" smtClean="0"/>
              <a:t>‹N›</a:t>
            </a:fld>
            <a:endParaRPr lang="it-IT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sites/entrez?Db=pubmed&amp;Cmd=Search&amp;Term=%22Darfour%20D%22%5bAuthor%5d&amp;itool=EntrezSystem2.PEntrez.Pubmed.Pubmed_ResultsPanel.Pubmed_DiscoveryPanel.Pubmed_RVAbstractPlus" TargetMode="External"/><Relationship Id="rId7" Type="http://schemas.openxmlformats.org/officeDocument/2006/relationships/hyperlink" Target="http://www.ncbi.nlm.nih.gov/sites/entrez?Db=pubmed&amp;Cmd=Search&amp;Term=%22Shepard%20K%22%5bAuthor%5d&amp;itool=EntrezSystem2.PEntrez.Pubmed.Pubmed_ResultsPanel.Pubmed_DiscoveryPanel.Pubmed_RVAbstractPlus" TargetMode="External"/><Relationship Id="rId2" Type="http://schemas.openxmlformats.org/officeDocument/2006/relationships/hyperlink" Target="http://www.ncbi.nlm.nih.gov/sites/entrez?Db=pubmed&amp;Cmd=Search&amp;Term=%22Roger%20J%22%5bAuthor%5d&amp;itool=EntrezSystem2.PEntrez.Pubmed.Pubmed_ResultsPanel.Pubmed_DiscoveryPanel.Pubmed_RVAbstractPlus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ncbi.nlm.nih.gov/sites/entrez?Db=pubmed&amp;Cmd=Search&amp;Term=%22Shaubach%20L%22%5bAuthor%5d&amp;itool=EntrezSystem2.PEntrez.Pubmed.Pubmed_ResultsPanel.Pubmed_DiscoveryPanel.Pubmed_RVAbstractPlus" TargetMode="External"/><Relationship Id="rId5" Type="http://schemas.openxmlformats.org/officeDocument/2006/relationships/hyperlink" Target="http://www.ncbi.nlm.nih.gov/sites/entrez?Db=pubmed&amp;Cmd=Search&amp;Term=%22Hickman%20O%22%5bAuthor%5d&amp;itool=EntrezSystem2.PEntrez.Pubmed.Pubmed_ResultsPanel.Pubmed_DiscoveryPanel.Pubmed_RVAbstractPlus" TargetMode="External"/><Relationship Id="rId4" Type="http://schemas.openxmlformats.org/officeDocument/2006/relationships/hyperlink" Target="http://www.ncbi.nlm.nih.gov/sites/entrez?Db=pubmed&amp;Cmd=Search&amp;Term=%22Dham%20A%22%5bAuthor%5d&amp;itool=EntrezSystem2.PEntrez.Pubmed.Pubmed_ResultsPanel.Pubmed_DiscoveryPanel.Pubmed_RVAbstractPlus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gif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22030" y="1052736"/>
            <a:ext cx="8229600" cy="2520280"/>
          </a:xfrm>
        </p:spPr>
        <p:txBody>
          <a:bodyPr>
            <a:normAutofit/>
          </a:bodyPr>
          <a:lstStyle/>
          <a:p>
            <a:r>
              <a:rPr lang="it-IT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Il gesto di cura in fisioterapia oncologica</a:t>
            </a:r>
            <a:endParaRPr lang="it-IT" sz="4400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340696"/>
            <a:ext cx="6400800" cy="1752600"/>
          </a:xfrm>
        </p:spPr>
        <p:txBody>
          <a:bodyPr>
            <a:noAutofit/>
          </a:bodyPr>
          <a:lstStyle/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Patrizia </a:t>
            </a:r>
            <a:r>
              <a:rPr lang="it-IT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B</a:t>
            </a:r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rugnoli</a:t>
            </a:r>
            <a:endParaRPr lang="it-IT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/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Fisioterapista </a:t>
            </a:r>
          </a:p>
          <a:p>
            <a:pPr algn="ctr"/>
            <a:r>
              <a:rPr lang="it-IT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Dip</a:t>
            </a:r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Oncologia-Azienda Ospedaliera Universitaria di Careggi. Firenze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251520" y="260648"/>
            <a:ext cx="83529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smtClean="0">
                <a:latin typeface="Comic Sans MS" pitchFamily="66" charset="0"/>
              </a:rPr>
              <a:t>PER UNA VITA COME PRIMA</a:t>
            </a:r>
          </a:p>
          <a:p>
            <a:pPr algn="ctr"/>
            <a:r>
              <a:rPr lang="it-IT" dirty="0" smtClean="0">
                <a:latin typeface="Comic Sans MS" pitchFamily="66" charset="0"/>
              </a:rPr>
              <a:t>Negrar, 21 maggio 2011</a:t>
            </a:r>
          </a:p>
          <a:p>
            <a:pPr algn="ctr"/>
            <a:r>
              <a:rPr lang="it-IT" dirty="0" smtClean="0">
                <a:latin typeface="Comic Sans MS" pitchFamily="66" charset="0"/>
              </a:rPr>
              <a:t>Sessione: «Gesti di cura alla ricerca di un senso»</a:t>
            </a:r>
            <a:endParaRPr lang="it-IT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22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95536" y="332656"/>
            <a:ext cx="770485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24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it-IT" sz="2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2007</a:t>
            </a:r>
          </a:p>
          <a:p>
            <a:r>
              <a:rPr lang="it-IT" sz="2400" dirty="0" smtClean="0">
                <a:latin typeface="Comic Sans MS" pitchFamily="66" charset="0"/>
              </a:rPr>
              <a:t>Libro </a:t>
            </a:r>
            <a:r>
              <a:rPr lang="it-IT" sz="2400" dirty="0">
                <a:latin typeface="Comic Sans MS" pitchFamily="66" charset="0"/>
              </a:rPr>
              <a:t>Bianco </a:t>
            </a:r>
            <a:r>
              <a:rPr lang="it-IT" sz="2400" dirty="0" smtClean="0">
                <a:latin typeface="Comic Sans MS" pitchFamily="66" charset="0"/>
              </a:rPr>
              <a:t>sulla riabilitazione oncologica</a:t>
            </a:r>
          </a:p>
          <a:p>
            <a:endParaRPr lang="it-IT" sz="2400" dirty="0">
              <a:latin typeface="Comic Sans MS" pitchFamily="66" charset="0"/>
            </a:endParaRPr>
          </a:p>
          <a:p>
            <a:r>
              <a:rPr lang="it-IT" sz="2400" dirty="0">
                <a:latin typeface="Comic Sans MS" pitchFamily="66" charset="0"/>
              </a:rPr>
              <a:t>Progetto H.O. C.U.R.A.</a:t>
            </a:r>
          </a:p>
          <a:p>
            <a:r>
              <a:rPr lang="en-US" sz="2400" i="1" dirty="0">
                <a:latin typeface="Comic Sans MS" pitchFamily="66" charset="0"/>
              </a:rPr>
              <a:t>Health Organization of Cancer Units for Rehabilitation </a:t>
            </a:r>
            <a:r>
              <a:rPr lang="en-US" sz="2400" i="1" dirty="0" smtClean="0">
                <a:latin typeface="Comic Sans MS" pitchFamily="66" charset="0"/>
              </a:rPr>
              <a:t>Activities</a:t>
            </a:r>
          </a:p>
          <a:p>
            <a:endParaRPr lang="en-US" sz="2400" i="1" dirty="0">
              <a:latin typeface="Comic Sans MS" pitchFamily="66" charset="0"/>
            </a:endParaRPr>
          </a:p>
          <a:p>
            <a:r>
              <a:rPr lang="it-IT" sz="2400" dirty="0">
                <a:latin typeface="Comic Sans MS" pitchFamily="66" charset="0"/>
              </a:rPr>
              <a:t>“Riabilitazione in oncologia: dalla diagnosi alle cure </a:t>
            </a:r>
            <a:r>
              <a:rPr lang="it-IT" sz="2400" dirty="0" smtClean="0">
                <a:latin typeface="Comic Sans MS" pitchFamily="66" charset="0"/>
              </a:rPr>
              <a:t>palliative, integrazione </a:t>
            </a:r>
            <a:r>
              <a:rPr lang="it-IT" sz="2400" dirty="0">
                <a:latin typeface="Comic Sans MS" pitchFamily="66" charset="0"/>
              </a:rPr>
              <a:t>tra istituzioni e volontariato nella ricerca dei </a:t>
            </a:r>
            <a:r>
              <a:rPr lang="it-IT" sz="2400" dirty="0" smtClean="0">
                <a:latin typeface="Comic Sans MS" pitchFamily="66" charset="0"/>
              </a:rPr>
              <a:t>percorsi adeguati </a:t>
            </a:r>
            <a:r>
              <a:rPr lang="it-IT" sz="2400" dirty="0">
                <a:latin typeface="Comic Sans MS" pitchFamily="66" charset="0"/>
              </a:rPr>
              <a:t>e appropriati</a:t>
            </a:r>
            <a:r>
              <a:rPr lang="it-IT" sz="2400" dirty="0" smtClean="0">
                <a:latin typeface="Comic Sans MS" pitchFamily="66" charset="0"/>
              </a:rPr>
              <a:t>”</a:t>
            </a:r>
          </a:p>
          <a:p>
            <a:endParaRPr lang="it-IT" sz="2400" dirty="0">
              <a:latin typeface="Comic Sans MS" pitchFamily="66" charset="0"/>
            </a:endParaRPr>
          </a:p>
          <a:p>
            <a:r>
              <a:rPr lang="it-IT" sz="2400" i="1" dirty="0">
                <a:latin typeface="Comic Sans MS" pitchFamily="66" charset="0"/>
              </a:rPr>
              <a:t>Il progetto è stato realizzato con un finanziamento del Ministero del Lavoro,</a:t>
            </a:r>
          </a:p>
          <a:p>
            <a:r>
              <a:rPr lang="it-IT" sz="2400" i="1" dirty="0">
                <a:latin typeface="Comic Sans MS" pitchFamily="66" charset="0"/>
              </a:rPr>
              <a:t>della Salute e delle Politiche Sociali</a:t>
            </a:r>
            <a:endParaRPr lang="it-IT" sz="240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294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09442" y="1712437"/>
            <a:ext cx="7125113" cy="924475"/>
          </a:xfrm>
        </p:spPr>
        <p:txBody>
          <a:bodyPr/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UK National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 and Palliative Care Rehabilitation </a:t>
            </a:r>
            <a:b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Workforce Project</a:t>
            </a:r>
            <a:r>
              <a:rPr lang="en-US" b="1" dirty="0"/>
              <a:t/>
            </a:r>
            <a:br>
              <a:rPr lang="en-US" b="1" dirty="0"/>
            </a:br>
            <a:r>
              <a:rPr lang="en-US" dirty="0"/>
              <a:t/>
            </a:r>
            <a:br>
              <a:rPr lang="en-US" dirty="0"/>
            </a:b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650" y="3771977"/>
            <a:ext cx="7124700" cy="2105295"/>
          </a:xfrm>
        </p:spPr>
      </p:pic>
    </p:spTree>
    <p:extLst>
      <p:ext uri="{BB962C8B-B14F-4D97-AF65-F5344CB8AC3E}">
        <p14:creationId xmlns:p14="http://schemas.microsoft.com/office/powerpoint/2010/main" val="4145139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162906"/>
              </p:ext>
            </p:extLst>
          </p:nvPr>
        </p:nvGraphicFramePr>
        <p:xfrm>
          <a:off x="1379540" y="332656"/>
          <a:ext cx="6384920" cy="4052886"/>
        </p:xfrm>
        <a:graphic>
          <a:graphicData uri="http://schemas.openxmlformats.org/drawingml/2006/table">
            <a:tbl>
              <a:tblPr/>
              <a:tblGrid>
                <a:gridCol w="6384920"/>
              </a:tblGrid>
              <a:tr h="262908">
                <a:tc>
                  <a:txBody>
                    <a:bodyPr/>
                    <a:lstStyle/>
                    <a:p>
                      <a:endParaRPr lang="it-IT" sz="1600" dirty="0"/>
                    </a:p>
                  </a:txBody>
                  <a:tcPr marL="8536" marR="8536" marT="8536" marB="853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45836">
                <a:tc>
                  <a:txBody>
                    <a:bodyPr/>
                    <a:lstStyle/>
                    <a:p>
                      <a:endParaRPr lang="it-IT" sz="1600"/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7052">
                <a:tc>
                  <a:txBody>
                    <a:bodyPr/>
                    <a:lstStyle/>
                    <a:p>
                      <a:pPr algn="ctr"/>
                      <a:r>
                        <a:rPr lang="it-IT" sz="1600" b="1" i="1" dirty="0">
                          <a:solidFill>
                            <a:schemeClr val="bg1"/>
                          </a:solidFill>
                        </a:rPr>
                        <a:t>Nov-01-2010</a:t>
                      </a:r>
                      <a:r>
                        <a:rPr lang="it-IT" sz="1600" dirty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it-IT" sz="1600" b="1" dirty="0">
                          <a:solidFill>
                            <a:schemeClr val="bg1"/>
                          </a:solidFill>
                        </a:rPr>
                        <a:t>EDGE Task force</a:t>
                      </a:r>
                      <a:endParaRPr lang="it-IT" sz="1600" dirty="0">
                        <a:solidFill>
                          <a:schemeClr val="bg1"/>
                        </a:solidFill>
                      </a:endParaRPr>
                    </a:p>
                  </a:txBody>
                  <a:tcPr marL="25608" marR="25608" marT="25608" marB="256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</a:tr>
              <a:tr h="32470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The goal of every PT clinician and researcher is competency in applying the most effective treatment available to achieve the best outcomes for our patients. </a:t>
                      </a:r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endParaRPr lang="en-US" sz="1600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Goals:</a:t>
                      </a:r>
                    </a:p>
                    <a:p>
                      <a:pPr algn="ctr">
                        <a:buFont typeface="+mj-lt"/>
                        <a:buAutoNum type="arabicPeriod"/>
                      </a:pPr>
                      <a:r>
                        <a:rPr lang="en-US" sz="1600" dirty="0" smtClean="0">
                          <a:solidFill>
                            <a:schemeClr val="bg1"/>
                          </a:solidFill>
                        </a:rPr>
                        <a:t>Classifying </a:t>
                      </a: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patients in meaningful ways,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                               </a:t>
                      </a:r>
                    </a:p>
                    <a:p>
                      <a:pPr algn="ctr">
                        <a:buFont typeface="+mj-lt"/>
                        <a:buAutoNum type="arabicPeriod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Standardizing our interventions, and </a:t>
                      </a:r>
                      <a:br>
                        <a:rPr lang="en-US" sz="1600" dirty="0">
                          <a:solidFill>
                            <a:schemeClr val="bg1"/>
                          </a:solidFill>
                        </a:rPr>
                      </a:b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                               </a:t>
                      </a:r>
                    </a:p>
                    <a:p>
                      <a:pPr algn="ctr">
                        <a:buFont typeface="+mj-lt"/>
                        <a:buAutoNum type="arabicPeriod"/>
                      </a:pPr>
                      <a:r>
                        <a:rPr lang="en-US" sz="1600" dirty="0">
                          <a:solidFill>
                            <a:schemeClr val="bg1"/>
                          </a:solidFill>
                        </a:rPr>
                        <a:t>Agreeing on the best outcome measures.</a:t>
                      </a:r>
                    </a:p>
                  </a:txBody>
                  <a:tcPr marL="25608" marR="25608" marT="25608" marB="256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1027" name="Picture 3" descr="C:\Users\BrugnoliP\Desktop\header_cfm_r1_c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5153620"/>
            <a:ext cx="8267700" cy="115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14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6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Obiettivi dei fisioterapisti:</a:t>
            </a:r>
            <a:endParaRPr lang="it-IT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Classificare i pazienti oncologici</a:t>
            </a:r>
          </a:p>
          <a:p>
            <a:pPr marL="0" indent="0">
              <a:buNone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modo significativo </a:t>
            </a:r>
          </a:p>
          <a:p>
            <a:pPr marL="0" indent="0">
              <a:buNone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(il PS non è affidabile)</a:t>
            </a:r>
          </a:p>
          <a:p>
            <a:pPr marL="0" indent="0">
              <a:buNone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standardizzare gli interventi dei fisioterapisti (per efficacia, per percorsi)</a:t>
            </a:r>
          </a:p>
          <a:p>
            <a:pPr marL="0" indent="0">
              <a:buNone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Condividere gli obiettivi da raggiungere (nelle diverse fasi)</a:t>
            </a:r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45071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 smtClean="0">
                <a:solidFill>
                  <a:srgbClr val="FFCC66"/>
                </a:solidFill>
                <a:latin typeface="Comic Sans MS" pitchFamily="66" charset="0"/>
              </a:rPr>
              <a:t>Obiettivi del trattamento fisioterapico in oncologia</a:t>
            </a:r>
            <a:endParaRPr lang="it-IT" sz="4000" dirty="0">
              <a:solidFill>
                <a:srgbClr val="FFCC66"/>
              </a:solidFill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2032208"/>
            <a:ext cx="8229600" cy="4709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Accompagnamento, </a:t>
            </a: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adeguamento 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del trattamento all’avanzare </a:t>
            </a:r>
            <a:r>
              <a:rPr lang="it-IT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della 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malattia.</a:t>
            </a:r>
          </a:p>
          <a:p>
            <a:pPr marL="0" indent="0">
              <a:buNone/>
            </a:pPr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Ripristino e mantenimento del maggiore grado di autonomia possibile </a:t>
            </a:r>
          </a:p>
          <a:p>
            <a:pPr>
              <a:buFont typeface="Wingdings" pitchFamily="2" charset="2"/>
              <a:buChar char="Ø"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Partecipazione allo sforzo dell’equipe nel controllo dei sintomi</a:t>
            </a:r>
            <a:endParaRPr lang="it-IT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75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Dimensioni operative</a:t>
            </a:r>
            <a:endParaRPr lang="it-IT" sz="4000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2404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Funzionale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Curativa (Partecipazione alla presa in carico)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Relazionale (Riconoscitiva)</a:t>
            </a:r>
          </a:p>
          <a:p>
            <a:pPr>
              <a:buFont typeface="Wingdings" pitchFamily="2" charset="2"/>
              <a:buChar char="Ø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Sociale (Identificativa)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802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971600" y="1196752"/>
            <a:ext cx="648072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Nient’altro?</a:t>
            </a:r>
          </a:p>
          <a:p>
            <a:endParaRPr lang="it-I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it-IT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it-I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it-IT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it-I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it-IT" sz="32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endParaRPr lang="it-I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r>
              <a:rPr lang="it-I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				Eppure…</a:t>
            </a:r>
            <a:endParaRPr lang="it-IT" sz="32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12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1530350"/>
            <a:ext cx="5715000" cy="3797300"/>
          </a:xfrm>
          <a:prstGeom prst="rect">
            <a:avLst/>
          </a:prstGeom>
          <a:ln w="19050"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216317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50" y="819150"/>
            <a:ext cx="7150100" cy="521970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76526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1115616" y="836712"/>
            <a:ext cx="7117180" cy="3456384"/>
          </a:xfrm>
        </p:spPr>
        <p:txBody>
          <a:bodyPr/>
          <a:lstStyle/>
          <a:p>
            <a:r>
              <a:rPr lang="en-GB" sz="2400" dirty="0" err="1">
                <a:latin typeface="Comic Sans MS" pitchFamily="66" charset="0"/>
              </a:rPr>
              <a:t>Physiother</a:t>
            </a:r>
            <a:r>
              <a:rPr lang="en-GB" sz="2400" dirty="0">
                <a:latin typeface="Comic Sans MS" pitchFamily="66" charset="0"/>
              </a:rPr>
              <a:t> Res Int. </a:t>
            </a:r>
            <a:r>
              <a:rPr lang="en-GB" sz="2400" b="1" dirty="0">
                <a:solidFill>
                  <a:srgbClr val="FFC000"/>
                </a:solidFill>
                <a:latin typeface="Comic Sans MS" pitchFamily="66" charset="0"/>
              </a:rPr>
              <a:t>2002</a:t>
            </a:r>
            <a:r>
              <a:rPr lang="en-GB" sz="2400" dirty="0">
                <a:latin typeface="Comic Sans MS" pitchFamily="66" charset="0"/>
              </a:rPr>
              <a:t>;7(3):170-86. </a:t>
            </a:r>
            <a:r>
              <a:rPr lang="en-GB" sz="2400" b="1" dirty="0" smtClean="0">
                <a:latin typeface="Comic Sans MS" pitchFamily="66" charset="0"/>
              </a:rPr>
              <a:t>Physiotherapists</a:t>
            </a:r>
            <a:r>
              <a:rPr lang="en-GB" sz="2400" b="1" dirty="0">
                <a:latin typeface="Comic Sans MS" pitchFamily="66" charset="0"/>
              </a:rPr>
              <a:t>' use of touch in inpatient settings.</a:t>
            </a:r>
            <a:r>
              <a:rPr lang="it-IT" sz="2400" b="1" dirty="0">
                <a:latin typeface="Comic Sans MS" pitchFamily="66" charset="0"/>
              </a:rPr>
              <a:t/>
            </a:r>
            <a:br>
              <a:rPr lang="it-IT" sz="2400" b="1" dirty="0">
                <a:latin typeface="Comic Sans MS" pitchFamily="66" charset="0"/>
              </a:rPr>
            </a:br>
            <a:r>
              <a:rPr lang="en-GB" sz="2400" b="1" dirty="0">
                <a:latin typeface="Comic Sans MS" pitchFamily="66" charset="0"/>
                <a:hlinkClick r:id="rId2"/>
              </a:rPr>
              <a:t>Roger J</a:t>
            </a:r>
            <a:r>
              <a:rPr lang="en-GB" sz="2400" dirty="0">
                <a:latin typeface="Comic Sans MS" pitchFamily="66" charset="0"/>
              </a:rPr>
              <a:t>, </a:t>
            </a:r>
            <a:r>
              <a:rPr lang="en-GB" sz="2400" b="1" dirty="0" err="1">
                <a:latin typeface="Comic Sans MS" pitchFamily="66" charset="0"/>
                <a:hlinkClick r:id="rId3"/>
              </a:rPr>
              <a:t>Darfour</a:t>
            </a:r>
            <a:r>
              <a:rPr lang="en-GB" sz="2400" b="1" dirty="0">
                <a:latin typeface="Comic Sans MS" pitchFamily="66" charset="0"/>
                <a:hlinkClick r:id="rId3"/>
              </a:rPr>
              <a:t> D</a:t>
            </a:r>
            <a:r>
              <a:rPr lang="en-GB" sz="2400" dirty="0">
                <a:latin typeface="Comic Sans MS" pitchFamily="66" charset="0"/>
              </a:rPr>
              <a:t>, </a:t>
            </a:r>
            <a:r>
              <a:rPr lang="en-GB" sz="2400" b="1" dirty="0" err="1">
                <a:latin typeface="Comic Sans MS" pitchFamily="66" charset="0"/>
                <a:hlinkClick r:id="rId4"/>
              </a:rPr>
              <a:t>Dham</a:t>
            </a:r>
            <a:r>
              <a:rPr lang="en-GB" sz="2400" b="1" dirty="0">
                <a:latin typeface="Comic Sans MS" pitchFamily="66" charset="0"/>
                <a:hlinkClick r:id="rId4"/>
              </a:rPr>
              <a:t> A</a:t>
            </a:r>
            <a:r>
              <a:rPr lang="en-GB" sz="2400" dirty="0">
                <a:latin typeface="Comic Sans MS" pitchFamily="66" charset="0"/>
              </a:rPr>
              <a:t>, </a:t>
            </a:r>
            <a:r>
              <a:rPr lang="en-GB" sz="2400" b="1" dirty="0">
                <a:latin typeface="Comic Sans MS" pitchFamily="66" charset="0"/>
                <a:hlinkClick r:id="rId5"/>
              </a:rPr>
              <a:t>Hickman O</a:t>
            </a:r>
            <a:r>
              <a:rPr lang="en-GB" sz="2400" dirty="0">
                <a:latin typeface="Comic Sans MS" pitchFamily="66" charset="0"/>
              </a:rPr>
              <a:t>, </a:t>
            </a:r>
            <a:r>
              <a:rPr lang="en-GB" sz="2400" b="1" dirty="0" err="1">
                <a:latin typeface="Comic Sans MS" pitchFamily="66" charset="0"/>
                <a:hlinkClick r:id="rId6"/>
              </a:rPr>
              <a:t>Shaubach</a:t>
            </a:r>
            <a:r>
              <a:rPr lang="en-GB" sz="2400" b="1" dirty="0">
                <a:latin typeface="Comic Sans MS" pitchFamily="66" charset="0"/>
                <a:hlinkClick r:id="rId6"/>
              </a:rPr>
              <a:t> L</a:t>
            </a:r>
            <a:r>
              <a:rPr lang="en-GB" sz="2400" dirty="0">
                <a:latin typeface="Comic Sans MS" pitchFamily="66" charset="0"/>
              </a:rPr>
              <a:t>, </a:t>
            </a:r>
            <a:r>
              <a:rPr lang="en-GB" sz="2400" b="1" dirty="0">
                <a:latin typeface="Comic Sans MS" pitchFamily="66" charset="0"/>
                <a:hlinkClick r:id="rId7"/>
              </a:rPr>
              <a:t>Shepard K</a:t>
            </a:r>
            <a:r>
              <a:rPr lang="en-GB" sz="2400" dirty="0">
                <a:latin typeface="Comic Sans MS" pitchFamily="66" charset="0"/>
              </a:rPr>
              <a:t>.</a:t>
            </a:r>
            <a:r>
              <a:rPr lang="it-IT" sz="2400" dirty="0">
                <a:latin typeface="Comic Sans MS" pitchFamily="66" charset="0"/>
              </a:rPr>
              <a:t/>
            </a:r>
            <a:br>
              <a:rPr lang="it-IT" sz="2400" dirty="0">
                <a:latin typeface="Comic Sans MS" pitchFamily="66" charset="0"/>
              </a:rPr>
            </a:br>
            <a:r>
              <a:rPr lang="en-GB" sz="2400" dirty="0">
                <a:latin typeface="Comic Sans MS" pitchFamily="66" charset="0"/>
              </a:rPr>
              <a:t>College of Allied Health Professions, Temple University, Philadelphia, USA.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5" name="Sottotitolo 4"/>
          <p:cNvSpPr>
            <a:spLocks noGrp="1"/>
          </p:cNvSpPr>
          <p:nvPr>
            <p:ph type="subTitle" idx="1"/>
          </p:nvPr>
        </p:nvSpPr>
        <p:spPr>
          <a:xfrm>
            <a:off x="1009442" y="4149080"/>
            <a:ext cx="7117180" cy="1747964"/>
          </a:xfrm>
        </p:spPr>
        <p:txBody>
          <a:bodyPr>
            <a:normAutofit fontScale="85000" lnSpcReduction="10000"/>
          </a:bodyPr>
          <a:lstStyle/>
          <a:p>
            <a:r>
              <a:rPr lang="en-GB" i="1" dirty="0" smtClean="0"/>
              <a:t>“The physiotherapists </a:t>
            </a:r>
            <a:r>
              <a:rPr lang="en-GB" i="1" dirty="0"/>
              <a:t>used </a:t>
            </a:r>
            <a:r>
              <a:rPr lang="en-GB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33 different combinations of touch</a:t>
            </a:r>
            <a:r>
              <a:rPr lang="en-GB" i="1" dirty="0"/>
              <a:t>, that is, a single touch used for more than one </a:t>
            </a:r>
            <a:r>
              <a:rPr lang="en-GB" i="1" dirty="0" smtClean="0"/>
              <a:t>purpose”</a:t>
            </a:r>
          </a:p>
          <a:p>
            <a:r>
              <a:rPr lang="en-GB" i="1" dirty="0" smtClean="0"/>
              <a:t>“</a:t>
            </a:r>
            <a:r>
              <a:rPr lang="en-GB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</a:t>
            </a:r>
            <a:r>
              <a:rPr lang="en-GB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experience </a:t>
            </a:r>
            <a:r>
              <a:rPr lang="en-GB" i="1" dirty="0"/>
              <a:t>was reported as the strongest factor in developing the physiotherapists' sensitivity to patient needs and their skill in using specific types of touch</a:t>
            </a:r>
            <a:r>
              <a:rPr lang="en-GB" i="1" dirty="0" smtClean="0"/>
              <a:t>.”</a:t>
            </a:r>
            <a:endParaRPr lang="it-IT" i="1" dirty="0"/>
          </a:p>
        </p:txBody>
      </p:sp>
    </p:spTree>
    <p:extLst>
      <p:ext uri="{BB962C8B-B14F-4D97-AF65-F5344CB8AC3E}">
        <p14:creationId xmlns:p14="http://schemas.microsoft.com/office/powerpoint/2010/main" val="202849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Gesto o azione?</a:t>
            </a:r>
            <a:endParaRPr lang="it-IT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Salute e Territorio, n.134</a:t>
            </a:r>
            <a:r>
              <a:rPr lang="it-I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 </a:t>
            </a:r>
          </a:p>
          <a:p>
            <a:pPr marL="457200" lvl="1" indent="0">
              <a:buNone/>
            </a:pPr>
            <a:r>
              <a:rPr lang="it-IT" sz="32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2002:</a:t>
            </a:r>
            <a:r>
              <a:rPr lang="it-I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it-IT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277-281</a:t>
            </a:r>
          </a:p>
          <a:p>
            <a:pPr marL="457200" lvl="1" indent="0">
              <a:buNone/>
            </a:pPr>
            <a:r>
              <a:rPr lang="it-IT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Toccare per assistere</a:t>
            </a:r>
          </a:p>
          <a:p>
            <a:pPr marL="457200" lvl="1" indent="0">
              <a:buNone/>
            </a:pPr>
            <a:r>
              <a:rPr lang="it-IT" sz="32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Laura Cunico, Linda </a:t>
            </a:r>
            <a:r>
              <a:rPr lang="it-IT" sz="3200" b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Tricol</a:t>
            </a:r>
            <a:r>
              <a:rPr lang="it-IT" sz="32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, </a:t>
            </a:r>
            <a:r>
              <a:rPr lang="it-IT" sz="3200" b="1" u="sng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M.Grazia</a:t>
            </a:r>
            <a:r>
              <a:rPr lang="it-IT" sz="3200" b="1" u="sng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Cengia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72050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28800"/>
            <a:ext cx="7380312" cy="5229200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12776"/>
            <a:ext cx="7128792" cy="4896544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08720"/>
            <a:ext cx="8352928" cy="5112568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10307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520" y="675724"/>
            <a:ext cx="8640960" cy="1817172"/>
          </a:xfrm>
        </p:spPr>
        <p:txBody>
          <a:bodyPr/>
          <a:lstStyle/>
          <a:p>
            <a:r>
              <a:rPr lang="it-IT" sz="40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Un ponte tra bisogni ed esigenze da entrambe le parti</a:t>
            </a:r>
            <a:endParaRPr lang="it-IT" sz="4000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347864" y="2852936"/>
            <a:ext cx="4968552" cy="3888432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Essere riconosciuti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Lasciare una traccia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Modificare/ Cambiare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Elaborare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137160" indent="0"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9063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39552" y="332656"/>
            <a:ext cx="8229600" cy="6502718"/>
          </a:xfrm>
        </p:spPr>
        <p:txBody>
          <a:bodyPr/>
          <a:lstStyle/>
          <a:p>
            <a:pPr marL="137160" indent="0">
              <a:buNone/>
            </a:pP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il professionista è importante professionalizzare il contatto. </a:t>
            </a:r>
            <a:r>
              <a:rPr lang="it-IT" sz="280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l’uomo-operatore 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è importante (e sano) umanizzare la tecnica.</a:t>
            </a:r>
          </a:p>
          <a:p>
            <a:pPr marL="137160" indent="0">
              <a:buNone/>
            </a:pP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chi lo riceve è importante sentirsi riconosciuto, rispettato, compreso, sostenuto nel suo tentativo di gestire un dolore, una perdita.</a:t>
            </a:r>
          </a:p>
          <a:p>
            <a:pPr marL="137160" indent="0">
              <a:buNone/>
            </a:pPr>
            <a:endParaRPr lang="it-IT" dirty="0"/>
          </a:p>
          <a:p>
            <a:pPr marL="13716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0464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Primo passo</a:t>
            </a:r>
            <a:endParaRPr lang="it-IT" sz="4000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2204864"/>
            <a:ext cx="8229600" cy="3816424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L’ascolto</a:t>
            </a:r>
          </a:p>
          <a:p>
            <a:pPr marL="137160" indent="0">
              <a:buNone/>
            </a:pP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 ciò che viene espresso verbalmente,</a:t>
            </a:r>
          </a:p>
          <a:p>
            <a:pPr marL="137160" indent="0">
              <a:buNone/>
            </a:pP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</a:t>
            </a: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 ciò che viene espresso dal corpo, dal «tono» e dalla dimensione non verbale del linguaggio.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146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r>
              <a:rPr lang="it-IT" sz="44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Il contatto</a:t>
            </a:r>
            <a:endParaRPr lang="it-IT" sz="4400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95536" y="2126214"/>
            <a:ext cx="8229600" cy="403909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La mano prende contatto, </a:t>
            </a:r>
          </a:p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stabile, ferma, leggera ma non indecisa.</a:t>
            </a:r>
          </a:p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Non vuole fare, ma sentire.</a:t>
            </a:r>
          </a:p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Come se palmo e dita potessero udire.</a:t>
            </a:r>
          </a:p>
          <a:p>
            <a:pPr marL="13716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E’ necessario modificare l’uso cognitivo che facciamo delle mani.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18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4000" dirty="0" smtClean="0">
                <a:solidFill>
                  <a:srgbClr val="FFCC66"/>
                </a:solidFill>
                <a:latin typeface="Comic Sans MS" pitchFamily="66" charset="0"/>
              </a:rPr>
              <a:t>Gli operatori hanno bisogno di comunicare tra loro</a:t>
            </a:r>
            <a:endParaRPr lang="it-IT" sz="4000" dirty="0">
              <a:solidFill>
                <a:srgbClr val="FFCC66"/>
              </a:solidFill>
              <a:latin typeface="Comic Sans MS" pitchFamily="66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trasformare l’istinto e il buon senso in una solida pratica curativa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condividere una metodologia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studiarla</a:t>
            </a:r>
          </a:p>
          <a:p>
            <a:pPr>
              <a:buFont typeface="Wingdings" pitchFamily="2" charset="2"/>
              <a:buChar char="§"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Per selezionare e scegliere le modalità più efficaci</a:t>
            </a:r>
            <a:endParaRPr lang="it-IT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91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26570"/>
          </a:xfrm>
        </p:spPr>
        <p:txBody>
          <a:bodyPr>
            <a:normAutofit/>
          </a:bodyPr>
          <a:lstStyle/>
          <a:p>
            <a:r>
              <a:rPr lang="it-IT" sz="4000" b="1" dirty="0" smtClean="0">
                <a:solidFill>
                  <a:srgbClr val="FFC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Abbiamo bisogno di una dimensione professionale che non escluda l’affettività</a:t>
            </a:r>
            <a:endParaRPr lang="it-IT" sz="4000" b="1" dirty="0">
              <a:solidFill>
                <a:srgbClr val="FFCC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37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2543175" cy="3810000"/>
          </a:xfrm>
          <a:prstGeom prst="rect">
            <a:avLst/>
          </a:prstGeom>
          <a:ln w="57150">
            <a:solidFill>
              <a:schemeClr val="bg2">
                <a:lumMod val="60000"/>
                <a:lumOff val="40000"/>
              </a:schemeClr>
            </a:solidFill>
          </a:ln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11344"/>
            <a:ext cx="2356028" cy="1926312"/>
          </a:xfrm>
          <a:prstGeom prst="rect">
            <a:avLst/>
          </a:prstGeom>
          <a:ln w="57150">
            <a:solidFill>
              <a:schemeClr val="accent4">
                <a:lumMod val="75000"/>
              </a:schemeClr>
            </a:solidFill>
          </a:ln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893" y="1903816"/>
            <a:ext cx="5970240" cy="4477680"/>
          </a:xfrm>
          <a:prstGeom prst="rect">
            <a:avLst/>
          </a:prstGeom>
          <a:ln w="5715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86024"/>
            <a:ext cx="3674190" cy="3031207"/>
          </a:xfrm>
          <a:prstGeom prst="rect">
            <a:avLst/>
          </a:prstGeom>
          <a:ln w="57150">
            <a:solidFill>
              <a:srgbClr val="FFC000"/>
            </a:solidFill>
          </a:ln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644" y="5805264"/>
            <a:ext cx="5170884" cy="948109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91925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3250" y="1285875"/>
            <a:ext cx="2857500" cy="4286250"/>
          </a:xfrm>
          <a:prstGeom prst="rect">
            <a:avLst/>
          </a:prstGeom>
          <a:ln w="57150">
            <a:solidFill>
              <a:schemeClr val="accent1"/>
            </a:solidFill>
          </a:ln>
        </p:spPr>
      </p:pic>
      <p:sp>
        <p:nvSpPr>
          <p:cNvPr id="2" name="CasellaDiTesto 1"/>
          <p:cNvSpPr txBox="1"/>
          <p:nvPr/>
        </p:nvSpPr>
        <p:spPr>
          <a:xfrm>
            <a:off x="4211960" y="5877272"/>
            <a:ext cx="47525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Comic Sans MS" pitchFamily="66" charset="0"/>
              </a:rPr>
              <a:t>In </a:t>
            </a:r>
            <a:r>
              <a:rPr lang="it-IT" dirty="0" err="1">
                <a:latin typeface="Comic Sans MS" pitchFamily="66" charset="0"/>
              </a:rPr>
              <a:t>memoriam</a:t>
            </a:r>
            <a:endParaRPr lang="it-IT" dirty="0">
              <a:latin typeface="Comic Sans MS" pitchFamily="66" charset="0"/>
            </a:endParaRPr>
          </a:p>
          <a:p>
            <a:r>
              <a:rPr lang="it-IT" dirty="0" smtClean="0">
                <a:latin typeface="Comic Sans MS" pitchFamily="66" charset="0"/>
              </a:rPr>
              <a:t>Albino </a:t>
            </a:r>
            <a:r>
              <a:rPr lang="it-IT" dirty="0" err="1" smtClean="0">
                <a:latin typeface="Comic Sans MS" pitchFamily="66" charset="0"/>
              </a:rPr>
              <a:t>Brugnoli</a:t>
            </a:r>
            <a:endParaRPr lang="it-IT" dirty="0" smtClean="0">
              <a:latin typeface="Comic Sans MS" pitchFamily="66" charset="0"/>
            </a:endParaRPr>
          </a:p>
          <a:p>
            <a:r>
              <a:rPr lang="it-IT" dirty="0" smtClean="0">
                <a:latin typeface="Comic Sans MS" pitchFamily="66" charset="0"/>
              </a:rPr>
              <a:t>Negrar, </a:t>
            </a:r>
            <a:r>
              <a:rPr lang="it-IT" dirty="0" smtClean="0">
                <a:latin typeface="Comic Sans MS" pitchFamily="66" charset="0"/>
              </a:rPr>
              <a:t>25 </a:t>
            </a:r>
            <a:r>
              <a:rPr lang="it-IT" dirty="0" smtClean="0">
                <a:latin typeface="Comic Sans MS" pitchFamily="66" charset="0"/>
              </a:rPr>
              <a:t>dicembre 2010. </a:t>
            </a:r>
          </a:p>
        </p:txBody>
      </p:sp>
    </p:spTree>
    <p:extLst>
      <p:ext uri="{BB962C8B-B14F-4D97-AF65-F5344CB8AC3E}">
        <p14:creationId xmlns:p14="http://schemas.microsoft.com/office/powerpoint/2010/main" val="3144609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state">
  <a:themeElements>
    <a:clrScheme name="Personalizzato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7CCA62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Estate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state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TC101972873[[fn=Estate]]</Template>
  <TotalTime>402</TotalTime>
  <Words>495</Words>
  <Application>Microsoft Office PowerPoint</Application>
  <PresentationFormat>Presentazione su schermo (4:3)</PresentationFormat>
  <Paragraphs>88</Paragraphs>
  <Slides>21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2" baseType="lpstr">
      <vt:lpstr>Estate</vt:lpstr>
      <vt:lpstr>Il gesto di cura in fisioterapia oncologica</vt:lpstr>
      <vt:lpstr>Presentazione standard di PowerPoint</vt:lpstr>
      <vt:lpstr>UK National Cancer and Palliative Care Rehabilitation  Workforce Project  </vt:lpstr>
      <vt:lpstr>Presentazione standard di PowerPoint</vt:lpstr>
      <vt:lpstr>Obiettivi dei fisioterapisti:</vt:lpstr>
      <vt:lpstr>Obiettivi del trattamento fisioterapico in oncologia</vt:lpstr>
      <vt:lpstr>Dimensioni operative</vt:lpstr>
      <vt:lpstr>Presentazione standard di PowerPoint</vt:lpstr>
      <vt:lpstr>Presentazione standard di PowerPoint</vt:lpstr>
      <vt:lpstr>Presentazione standard di PowerPoint</vt:lpstr>
      <vt:lpstr>Physiother Res Int. 2002;7(3):170-86. Physiotherapists' use of touch in inpatient settings. Roger J, Darfour D, Dham A, Hickman O, Shaubach L, Shepard K. College of Allied Health Professions, Temple University, Philadelphia, USA. </vt:lpstr>
      <vt:lpstr>Gesto o azione?</vt:lpstr>
      <vt:lpstr>Presentazione standard di PowerPoint</vt:lpstr>
      <vt:lpstr>Un ponte tra bisogni ed esigenze da entrambe le parti</vt:lpstr>
      <vt:lpstr>Presentazione standard di PowerPoint</vt:lpstr>
      <vt:lpstr>Primo passo</vt:lpstr>
      <vt:lpstr>Il contatto</vt:lpstr>
      <vt:lpstr>Gli operatori hanno bisogno di comunicare tra loro</vt:lpstr>
      <vt:lpstr>Abbiamo bisogno di una dimensione professionale che non escluda l’affettività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gesto di cura in fisioterapia oncologica</dc:title>
  <dc:creator>BrugnoliP</dc:creator>
  <cp:lastModifiedBy>BrugnoliP</cp:lastModifiedBy>
  <cp:revision>40</cp:revision>
  <cp:lastPrinted>2011-05-20T20:04:08Z</cp:lastPrinted>
  <dcterms:created xsi:type="dcterms:W3CDTF">2011-04-06T19:17:16Z</dcterms:created>
  <dcterms:modified xsi:type="dcterms:W3CDTF">2011-05-20T20:44:52Z</dcterms:modified>
</cp:coreProperties>
</file>